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322" r:id="rId3"/>
    <p:sldId id="425" r:id="rId4"/>
    <p:sldId id="431" r:id="rId5"/>
    <p:sldId id="428" r:id="rId6"/>
    <p:sldId id="429" r:id="rId7"/>
    <p:sldId id="430" r:id="rId8"/>
  </p:sldIdLst>
  <p:sldSz cx="9144000" cy="6858000" type="screen4x3"/>
  <p:notesSz cx="6805613" cy="9939338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66600"/>
    <a:srgbClr val="948D02"/>
    <a:srgbClr val="008B95"/>
    <a:srgbClr val="3A96BC"/>
    <a:srgbClr val="009999"/>
    <a:srgbClr val="33CCCC"/>
    <a:srgbClr val="EAEAEA"/>
    <a:srgbClr val="C0C0C0"/>
    <a:srgbClr val="F8D746"/>
    <a:srgbClr val="4C5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231A62-A3D1-45B3-AC4C-55468D122137}" v="178" dt="2019-04-10T06:03:29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57316" autoAdjust="0"/>
  </p:normalViewPr>
  <p:slideViewPr>
    <p:cSldViewPr snapToGrid="0">
      <p:cViewPr varScale="1">
        <p:scale>
          <a:sx n="59" d="100"/>
          <a:sy n="59" d="100"/>
        </p:scale>
        <p:origin x="24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3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NZ" sz="1000" b="1">
                <a:solidFill>
                  <a:srgbClr val="000000"/>
                </a:solidFill>
                <a:latin typeface="Verdana"/>
              </a:rPr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1532659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52475"/>
            <a:ext cx="4949825" cy="37131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596" y="4721026"/>
            <a:ext cx="5446423" cy="4472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4" tIns="44983" rIns="91574" bIns="449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NZ"/>
              <a:t>Click to edit Master text styles</a:t>
            </a:r>
          </a:p>
          <a:p>
            <a:pPr lvl="1"/>
            <a:r>
              <a:rPr lang="en-NZ"/>
              <a:t>Second level</a:t>
            </a:r>
          </a:p>
          <a:p>
            <a:pPr lvl="2"/>
            <a:r>
              <a:rPr lang="en-NZ"/>
              <a:t>Third level</a:t>
            </a:r>
          </a:p>
          <a:p>
            <a:pPr lvl="3"/>
            <a:r>
              <a:rPr lang="en-NZ"/>
              <a:t>Fourth level</a:t>
            </a:r>
          </a:p>
          <a:p>
            <a:pPr lvl="4"/>
            <a:r>
              <a:rPr lang="en-NZ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1335154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71520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41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3999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167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48675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7917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1450975"/>
            <a:ext cx="9144000" cy="5421313"/>
          </a:xfrm>
          <a:prstGeom prst="rect">
            <a:avLst/>
          </a:prstGeom>
          <a:solidFill>
            <a:srgbClr val="008B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NZ" noProof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NZ" noProof="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0" y="1422400"/>
            <a:ext cx="9144000" cy="14288"/>
          </a:xfrm>
          <a:prstGeom prst="line">
            <a:avLst/>
          </a:prstGeom>
          <a:noFill/>
          <a:ln w="152400">
            <a:solidFill>
              <a:srgbClr val="4C57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pic>
        <p:nvPicPr>
          <p:cNvPr id="28680" name="Picture 8" descr="IR logo teal 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385763"/>
            <a:ext cx="2306638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347905446"/>
      </p:ext>
    </p:extLst>
  </p:cSld>
  <p:clrMapOvr>
    <a:masterClrMapping/>
  </p:clrMapOvr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69888"/>
            <a:ext cx="2109788" cy="53832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788" y="369888"/>
            <a:ext cx="6176962" cy="53832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755767063"/>
      </p:ext>
    </p:extLst>
  </p:cSld>
  <p:clrMapOvr>
    <a:masterClrMapping/>
  </p:clrMapOvr>
  <p:hf sldNum="0"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572584241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3380765161"/>
      </p:ext>
    </p:extLst>
  </p:cSld>
  <p:clrMapOvr>
    <a:masterClrMapping/>
  </p:clrMapOvr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713" y="1438275"/>
            <a:ext cx="309245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3563" y="1438275"/>
            <a:ext cx="3092450" cy="4314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1507439381"/>
      </p:ext>
    </p:extLst>
  </p:cSld>
  <p:clrMapOvr>
    <a:masterClrMapping/>
  </p:clrMapOvr>
  <p:hf sldNum="0"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2368930925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75422247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2451372531"/>
      </p:ext>
    </p:extLst>
  </p:cSld>
  <p:clrMapOvr>
    <a:masterClrMapping/>
  </p:clrMapOvr>
  <p:hf sldNum="0"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4131171443"/>
      </p:ext>
    </p:extLst>
  </p:cSld>
  <p:clrMapOvr>
    <a:masterClrMapping/>
  </p:clrMapOvr>
  <p:hf sldNum="0"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</p:spTree>
    <p:extLst>
      <p:ext uri="{BB962C8B-B14F-4D97-AF65-F5344CB8AC3E}">
        <p14:creationId xmlns:p14="http://schemas.microsoft.com/office/powerpoint/2010/main" val="3034456888"/>
      </p:ext>
    </p:extLst>
  </p:cSld>
  <p:clrMapOvr>
    <a:masterClrMapping/>
  </p:clrMapOvr>
  <p:hf sldNum="0"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4788" y="369888"/>
            <a:ext cx="8439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8713" y="1438275"/>
            <a:ext cx="63373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26175"/>
            <a:ext cx="9144000" cy="646113"/>
          </a:xfrm>
          <a:prstGeom prst="rect">
            <a:avLst/>
          </a:prstGeom>
          <a:solidFill>
            <a:srgbClr val="008B9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NZ"/>
          </a:p>
        </p:txBody>
      </p:sp>
      <p:pic>
        <p:nvPicPr>
          <p:cNvPr id="1032" name="Picture 8" descr="IR logo reverse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6332538"/>
            <a:ext cx="16097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0" y="6153150"/>
            <a:ext cx="9144000" cy="14288"/>
          </a:xfrm>
          <a:prstGeom prst="line">
            <a:avLst/>
          </a:prstGeom>
          <a:noFill/>
          <a:ln w="152400">
            <a:solidFill>
              <a:srgbClr val="4C57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31744" name="Text Box 1024"/>
          <p:cNvSpPr txBox="1">
            <a:spLocks noChangeArrowheads="1"/>
          </p:cNvSpPr>
          <p:nvPr/>
        </p:nvSpPr>
        <p:spPr bwMode="auto">
          <a:xfrm>
            <a:off x="6105525" y="6202363"/>
            <a:ext cx="3038475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  <a:latin typeface="Verdana" pitchFamily="34" charset="0"/>
              </a:rPr>
              <a:t>Policy and Strategy</a:t>
            </a:r>
          </a:p>
          <a:p>
            <a:pPr algn="r"/>
            <a:r>
              <a:rPr lang="fi-FI" sz="1000" dirty="0">
                <a:solidFill>
                  <a:schemeClr val="bg1"/>
                </a:solidFill>
                <a:latin typeface="Verdana" pitchFamily="34" charset="0"/>
              </a:rPr>
              <a:t>Te Wāhanga o te Rautaki me te Kaupapa</a:t>
            </a:r>
            <a:endParaRPr lang="en-NZ" sz="1000" dirty="0">
              <a:solidFill>
                <a:schemeClr val="bg1"/>
              </a:solidFill>
              <a:latin typeface="Verdana" pitchFamily="34" charset="0"/>
            </a:endParaRPr>
          </a:p>
          <a:p>
            <a:pPr algn="r"/>
            <a:r>
              <a:rPr lang="en-NZ" sz="1000" dirty="0">
                <a:solidFill>
                  <a:schemeClr val="bg1"/>
                </a:solidFill>
                <a:latin typeface="Verdana" pitchFamily="34" charset="0"/>
              </a:rPr>
              <a:t>taxpolicy.ird.govt.nz</a:t>
            </a:r>
          </a:p>
          <a:p>
            <a:pPr algn="r">
              <a:spcBef>
                <a:spcPct val="50000"/>
              </a:spcBef>
            </a:pPr>
            <a:endParaRPr lang="en-NZ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00000"/>
                </a:solidFill>
                <a:latin typeface="Verdana"/>
              </a:defRPr>
            </a:lvl1pPr>
          </a:lstStyle>
          <a:p>
            <a:r>
              <a:rPr lang="en-NZ"/>
              <a:t>IN CONFIDENCE</a:t>
            </a:r>
          </a:p>
        </p:txBody>
      </p:sp>
      <p:sp>
        <p:nvSpPr>
          <p:cNvPr id="3" name="MSIPCMContentMarking" descr="{&quot;HashCode&quot;:1940970954,&quot;Placement&quot;:&quot;Footer&quot;}">
            <a:extLst>
              <a:ext uri="{FF2B5EF4-FFF2-40B4-BE49-F238E27FC236}">
                <a16:creationId xmlns:a16="http://schemas.microsoft.com/office/drawing/2014/main" id="{CF66E00A-483E-45F7-8F16-0C6442C402B1}"/>
              </a:ext>
            </a:extLst>
          </p:cNvPr>
          <p:cNvSpPr txBox="1"/>
          <p:nvPr userDrawn="1"/>
        </p:nvSpPr>
        <p:spPr>
          <a:xfrm>
            <a:off x="3944217" y="6596338"/>
            <a:ext cx="1255565" cy="26166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NZ" sz="1000">
                <a:solidFill>
                  <a:srgbClr val="000000"/>
                </a:solidFill>
                <a:latin typeface="Verdana" panose="020B0604030504040204" pitchFamily="34" charset="0"/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00000"/>
        <a:buFont typeface="Wingdings" pitchFamily="2" charset="2"/>
        <a:buChar char="Ø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19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d.govt.nz/non-profit/np-upda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charitiesqueries@ird.govt.n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7809" y="2473325"/>
            <a:ext cx="8507185" cy="1447165"/>
          </a:xfrm>
        </p:spPr>
        <p:txBody>
          <a:bodyPr/>
          <a:lstStyle/>
          <a:p>
            <a:r>
              <a:rPr lang="en-NZ" sz="3200" b="1" dirty="0"/>
              <a:t>FUTURE OF CHARITIES &amp; TAX</a:t>
            </a:r>
            <a:br>
              <a:rPr lang="en-NZ" sz="3200" b="1" dirty="0"/>
            </a:br>
            <a:br>
              <a:rPr lang="en-NZ" sz="2400" b="1" i="1" dirty="0"/>
            </a:br>
            <a:br>
              <a:rPr lang="en-NZ" sz="2400" b="1" i="1" dirty="0"/>
            </a:br>
            <a:r>
              <a:rPr lang="en-NZ" sz="2400" b="1" i="1" dirty="0"/>
              <a:t>FUTURE PROSPECTS FOR CHARITY LAW, ACCOUNTING AND REGULATION CONFERENCE 2019</a:t>
            </a:r>
            <a:endParaRPr lang="en-US" sz="2400" b="1" i="1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0490"/>
            <a:ext cx="6400800" cy="1718310"/>
          </a:xfrm>
        </p:spPr>
        <p:txBody>
          <a:bodyPr/>
          <a:lstStyle/>
          <a:p>
            <a:endParaRPr lang="en-NZ" b="1" dirty="0"/>
          </a:p>
          <a:p>
            <a:endParaRPr lang="en-NZ" b="1" dirty="0"/>
          </a:p>
          <a:p>
            <a:endParaRPr lang="en-NZ" sz="1400" dirty="0"/>
          </a:p>
          <a:p>
            <a:endParaRPr lang="en-NZ" sz="1400" dirty="0"/>
          </a:p>
          <a:p>
            <a:r>
              <a:rPr lang="en-NZ" sz="1400" dirty="0"/>
              <a:t>11 April 2019</a:t>
            </a:r>
          </a:p>
          <a:p>
            <a:r>
              <a:rPr lang="en-NZ" sz="1400" dirty="0"/>
              <a:t>Stewart .Donaldson @ird.govt.nz</a:t>
            </a:r>
          </a:p>
          <a:p>
            <a:r>
              <a:rPr lang="en-NZ" sz="1400" dirty="0">
                <a:hlinkClick r:id="rId3"/>
              </a:rPr>
              <a:t>https://www.ird.govt.nz/non-profit/np-updates/</a:t>
            </a:r>
            <a:endParaRPr lang="en-NZ" sz="1400" dirty="0"/>
          </a:p>
          <a:p>
            <a:r>
              <a:rPr lang="en-NZ" sz="1400" dirty="0"/>
              <a:t>Charities.Queries@ird.govt.nz</a:t>
            </a:r>
          </a:p>
          <a:p>
            <a:endParaRPr lang="en-NZ" sz="1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3285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849" y="369888"/>
            <a:ext cx="8853544" cy="838200"/>
          </a:xfrm>
        </p:spPr>
        <p:txBody>
          <a:bodyPr/>
          <a:lstStyle/>
          <a:p>
            <a:r>
              <a:rPr lang="en-NZ" sz="3200" b="1" dirty="0"/>
              <a:t>OVERVIEW</a:t>
            </a:r>
            <a:endParaRPr lang="en-US" sz="32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59397" y="1340209"/>
            <a:ext cx="7768174" cy="3901262"/>
          </a:xfrm>
        </p:spPr>
        <p:txBody>
          <a:bodyPr anchor="ctr"/>
          <a:lstStyle/>
          <a:p>
            <a:pPr marL="457200" indent="-457200">
              <a:buAutoNum type="arabicPeriod"/>
            </a:pPr>
            <a:r>
              <a:rPr lang="en-NZ" sz="2000" b="1" dirty="0"/>
              <a:t>Government support the charitable sector through the tax system</a:t>
            </a:r>
          </a:p>
          <a:p>
            <a:pPr marL="457200" indent="-457200">
              <a:buAutoNum type="arabicPeriod"/>
            </a:pPr>
            <a:endParaRPr lang="en-NZ" sz="2000" b="1" dirty="0"/>
          </a:p>
          <a:p>
            <a:pPr marL="457200" indent="-457200">
              <a:buAutoNum type="arabicPeriod"/>
            </a:pPr>
            <a:r>
              <a:rPr lang="en-NZ" sz="2000" b="1" dirty="0"/>
              <a:t>Recent changes – context for the future</a:t>
            </a:r>
          </a:p>
          <a:p>
            <a:pPr marL="457200" indent="-457200">
              <a:buAutoNum type="arabicPeriod"/>
            </a:pPr>
            <a:endParaRPr lang="en-NZ" sz="2000" b="1" dirty="0"/>
          </a:p>
          <a:p>
            <a:pPr marL="457200" indent="-457200">
              <a:buAutoNum type="arabicPeriod"/>
            </a:pPr>
            <a:r>
              <a:rPr lang="en-NZ" sz="2000" b="1" dirty="0"/>
              <a:t>Tax Working Group recommendations</a:t>
            </a:r>
          </a:p>
          <a:p>
            <a:pPr marL="457200" indent="-457200">
              <a:buAutoNum type="arabicPeriod"/>
            </a:pPr>
            <a:endParaRPr lang="en-NZ" sz="2000" b="1" dirty="0"/>
          </a:p>
          <a:p>
            <a:pPr marL="457200" indent="-457200">
              <a:buAutoNum type="arabicPeriod"/>
            </a:pPr>
            <a:r>
              <a:rPr lang="en-NZ" sz="2000" b="1" dirty="0"/>
              <a:t>Other matters that have come to our attention</a:t>
            </a:r>
          </a:p>
          <a:p>
            <a:pPr marL="457200" indent="-457200">
              <a:buAutoNum type="arabicPeriod"/>
            </a:pPr>
            <a:endParaRPr lang="en-NZ" sz="2000" b="1" dirty="0"/>
          </a:p>
          <a:p>
            <a:pPr marL="457200" indent="-457200">
              <a:buAutoNum type="arabicPeriod"/>
            </a:pPr>
            <a:r>
              <a:rPr lang="en-NZ" sz="2000" b="1" dirty="0"/>
              <a:t>IR’s customer focus: let us know what you think</a:t>
            </a:r>
            <a:endParaRPr lang="en-NZ" sz="2000" dirty="0"/>
          </a:p>
          <a:p>
            <a:pPr marL="0" indent="0">
              <a:buNone/>
            </a:pPr>
            <a:endParaRPr lang="en-NZ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3077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" y="376918"/>
            <a:ext cx="8455552" cy="684439"/>
          </a:xfrm>
        </p:spPr>
        <p:txBody>
          <a:bodyPr/>
          <a:lstStyle/>
          <a:p>
            <a:pPr marL="0" indent="0" algn="ctr">
              <a:buNone/>
            </a:pPr>
            <a:r>
              <a:rPr lang="en-NZ" sz="2400" b="1" dirty="0"/>
              <a:t>GOVERNMENT SUPPORT FOR THE CHARITABLE SECTOR THROUGH THE TAX SYSTEM</a:t>
            </a:r>
            <a:endParaRPr lang="en-NZ" dirty="0"/>
          </a:p>
        </p:txBody>
      </p:sp>
      <p:sp>
        <p:nvSpPr>
          <p:cNvPr id="13" name="TextBox 12"/>
          <p:cNvSpPr txBox="1"/>
          <p:nvPr/>
        </p:nvSpPr>
        <p:spPr>
          <a:xfrm>
            <a:off x="5307866" y="1543049"/>
            <a:ext cx="383613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latin typeface="+mn-lt"/>
              </a:rPr>
              <a:t>Income tax exemption</a:t>
            </a:r>
          </a:p>
          <a:p>
            <a:r>
              <a:rPr lang="en-NZ" sz="1800" i="1" dirty="0">
                <a:latin typeface="+mn-lt"/>
              </a:rPr>
              <a:t>Resident Withholding Tax exemption</a:t>
            </a:r>
          </a:p>
          <a:p>
            <a:endParaRPr lang="en-NZ" sz="1800" b="1" dirty="0">
              <a:latin typeface="+mn-lt"/>
            </a:endParaRPr>
          </a:p>
          <a:p>
            <a:r>
              <a:rPr lang="en-NZ" sz="1800" b="1" dirty="0">
                <a:latin typeface="+mn-lt"/>
              </a:rPr>
              <a:t>Donation concession</a:t>
            </a:r>
          </a:p>
          <a:p>
            <a:endParaRPr lang="en-NZ" sz="1800" b="1" dirty="0">
              <a:latin typeface="+mn-lt"/>
            </a:endParaRPr>
          </a:p>
          <a:p>
            <a:r>
              <a:rPr lang="en-NZ" sz="1800" b="1" dirty="0">
                <a:latin typeface="+mn-lt"/>
              </a:rPr>
              <a:t>FBT exemption</a:t>
            </a:r>
          </a:p>
          <a:p>
            <a:endParaRPr lang="en-NZ" sz="1800" dirty="0">
              <a:latin typeface="+mn-lt"/>
            </a:endParaRPr>
          </a:p>
          <a:p>
            <a:r>
              <a:rPr lang="en-NZ" sz="1800" b="1" dirty="0">
                <a:latin typeface="+mn-lt"/>
              </a:rPr>
              <a:t>GST concessions</a:t>
            </a:r>
          </a:p>
          <a:p>
            <a:endParaRPr lang="en-NZ" sz="1800" dirty="0">
              <a:latin typeface="+mn-lt"/>
            </a:endParaRPr>
          </a:p>
          <a:p>
            <a:r>
              <a:rPr lang="en-NZ" sz="1800" b="1" dirty="0">
                <a:latin typeface="+mn-lt"/>
              </a:rPr>
              <a:t>Student Loan (interest-free) concession</a:t>
            </a:r>
          </a:p>
          <a:p>
            <a:endParaRPr lang="en-NZ" sz="1800" dirty="0">
              <a:latin typeface="+mn-lt"/>
            </a:endParaRPr>
          </a:p>
          <a:p>
            <a:r>
              <a:rPr lang="en-NZ" sz="1800" b="1" dirty="0">
                <a:latin typeface="+mn-lt"/>
              </a:rPr>
              <a:t>Working for Families Tax Credit (charitable distribution) exclusion</a:t>
            </a: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200" i="1" dirty="0">
              <a:solidFill>
                <a:srgbClr val="FF0000"/>
              </a:solidFill>
              <a:latin typeface="+mn-lt"/>
            </a:endParaRPr>
          </a:p>
          <a:p>
            <a:endParaRPr lang="en-NZ" sz="1800" i="1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988793-916F-4F63-BB2C-09B5F3701E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1947209"/>
            <a:ext cx="4466968" cy="325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0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" y="376918"/>
            <a:ext cx="8455552" cy="684439"/>
          </a:xfrm>
        </p:spPr>
        <p:txBody>
          <a:bodyPr/>
          <a:lstStyle/>
          <a:p>
            <a:pPr marL="0" indent="0" algn="ctr">
              <a:buNone/>
            </a:pPr>
            <a:r>
              <a:rPr lang="en-NZ" sz="2400" b="1" dirty="0"/>
              <a:t>RECENT CHANGES – CONTEXT FOR THE FUTURE</a:t>
            </a:r>
            <a:endParaRPr lang="en-N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C20386-D543-4BAC-945A-DF36E312DD12}"/>
              </a:ext>
            </a:extLst>
          </p:cNvPr>
          <p:cNvSpPr txBox="1"/>
          <p:nvPr/>
        </p:nvSpPr>
        <p:spPr>
          <a:xfrm>
            <a:off x="5099957" y="1246811"/>
            <a:ext cx="383613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latin typeface="+mj-lt"/>
              </a:rPr>
              <a:t>Simplifying how to claim donation tax credits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Qualifying donations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 err="1">
                <a:latin typeface="+mj-lt"/>
              </a:rPr>
              <a:t>Donee</a:t>
            </a:r>
            <a:r>
              <a:rPr lang="en-NZ" sz="1800" b="1" dirty="0">
                <a:latin typeface="+mj-lt"/>
              </a:rPr>
              <a:t> status rules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Deregistration rules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Business exemption rules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Honoraria / salary and wages (FENZ volunteers) 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GST on assets sold</a:t>
            </a: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200" i="1" dirty="0">
              <a:solidFill>
                <a:srgbClr val="FF0000"/>
              </a:solidFill>
              <a:latin typeface="+mn-lt"/>
            </a:endParaRPr>
          </a:p>
          <a:p>
            <a:endParaRPr lang="en-NZ" sz="180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45" y="1694794"/>
            <a:ext cx="4477407" cy="298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22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" y="376918"/>
            <a:ext cx="8455552" cy="684439"/>
          </a:xfrm>
        </p:spPr>
        <p:txBody>
          <a:bodyPr/>
          <a:lstStyle/>
          <a:p>
            <a:pPr marL="0" indent="0" algn="ctr">
              <a:buNone/>
            </a:pPr>
            <a:r>
              <a:rPr lang="en-NZ" sz="2400" b="1" dirty="0"/>
              <a:t>TAX WORKING GROUP RECOMMENDATIONS</a:t>
            </a:r>
            <a:endParaRPr lang="en-NZ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3329162-1BD4-4A26-B8C0-09693B2097DB}"/>
              </a:ext>
            </a:extLst>
          </p:cNvPr>
          <p:cNvSpPr txBox="1"/>
          <p:nvPr/>
        </p:nvSpPr>
        <p:spPr>
          <a:xfrm>
            <a:off x="603079" y="1181497"/>
            <a:ext cx="383613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latin typeface="+mj-lt"/>
              </a:rPr>
              <a:t>Business income in the charitable sector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Charities that accumulate and do not distribute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Deregistration rules: keeping assets in the charitable sector in perpetuity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Better targeting other tax concessions: GST</a:t>
            </a:r>
          </a:p>
          <a:p>
            <a:endParaRPr lang="en-NZ" sz="1800" b="1" dirty="0">
              <a:latin typeface="+mj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200" i="1" dirty="0">
              <a:solidFill>
                <a:srgbClr val="FF0000"/>
              </a:solidFill>
              <a:latin typeface="+mn-lt"/>
            </a:endParaRPr>
          </a:p>
          <a:p>
            <a:endParaRPr lang="en-NZ" sz="1800" i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13" y="1780476"/>
            <a:ext cx="4302097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" y="376918"/>
            <a:ext cx="8455552" cy="684439"/>
          </a:xfrm>
        </p:spPr>
        <p:txBody>
          <a:bodyPr/>
          <a:lstStyle/>
          <a:p>
            <a:pPr marL="0" indent="0" algn="ctr">
              <a:buNone/>
            </a:pPr>
            <a:r>
              <a:rPr lang="en-NZ" sz="2400" b="1" dirty="0"/>
              <a:t>OTHER MATTERS THAT HAVE COME TO OUR ATTENTION</a:t>
            </a:r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329162-1BD4-4A26-B8C0-09693B2097DB}"/>
              </a:ext>
            </a:extLst>
          </p:cNvPr>
          <p:cNvSpPr txBox="1"/>
          <p:nvPr/>
        </p:nvSpPr>
        <p:spPr>
          <a:xfrm>
            <a:off x="603079" y="1181497"/>
            <a:ext cx="383613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latin typeface="+mj-lt"/>
              </a:rPr>
              <a:t>Imputation credit </a:t>
            </a:r>
            <a:r>
              <a:rPr lang="en-NZ" sz="1800" b="1" dirty="0" err="1">
                <a:latin typeface="+mj-lt"/>
              </a:rPr>
              <a:t>refundability</a:t>
            </a:r>
            <a:endParaRPr lang="en-NZ" sz="1800" b="1" dirty="0">
              <a:latin typeface="+mj-lt"/>
            </a:endParaRP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The rise of social enterprises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Tax exemption for non-charitable purposes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Whether general tax concessions should be extended to charities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Donation tax concessions</a:t>
            </a:r>
          </a:p>
          <a:p>
            <a:endParaRPr lang="en-NZ" sz="1800" b="1" dirty="0">
              <a:latin typeface="+mj-lt"/>
            </a:endParaRPr>
          </a:p>
          <a:p>
            <a:r>
              <a:rPr lang="en-NZ" sz="1800" b="1" dirty="0">
                <a:latin typeface="+mj-lt"/>
              </a:rPr>
              <a:t>Not-for-profits that are not tax exempt</a:t>
            </a:r>
          </a:p>
          <a:p>
            <a:endParaRPr lang="en-NZ" sz="1800" b="1" dirty="0">
              <a:latin typeface="+mj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200" i="1" dirty="0">
              <a:solidFill>
                <a:srgbClr val="FF0000"/>
              </a:solidFill>
              <a:latin typeface="+mn-lt"/>
            </a:endParaRPr>
          </a:p>
          <a:p>
            <a:endParaRPr lang="en-NZ" sz="1800" i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316" y="1537352"/>
            <a:ext cx="4002835" cy="40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49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445" y="376918"/>
            <a:ext cx="8455552" cy="684439"/>
          </a:xfrm>
        </p:spPr>
        <p:txBody>
          <a:bodyPr/>
          <a:lstStyle/>
          <a:p>
            <a:pPr marL="0" indent="0" algn="ctr">
              <a:buNone/>
            </a:pPr>
            <a:r>
              <a:rPr lang="en-NZ" sz="2400" b="1" dirty="0"/>
              <a:t>IR’S CUSTOMER FOCUS: LET US </a:t>
            </a:r>
            <a:r>
              <a:rPr lang="en-NZ" sz="2400" b="1"/>
              <a:t>KNOW YOUR EXPERIENCE</a:t>
            </a:r>
            <a:endParaRPr lang="en-N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AAF84-728E-4479-92AF-F22409237154}"/>
              </a:ext>
            </a:extLst>
          </p:cNvPr>
          <p:cNvSpPr txBox="1"/>
          <p:nvPr/>
        </p:nvSpPr>
        <p:spPr>
          <a:xfrm>
            <a:off x="4572000" y="1354363"/>
            <a:ext cx="427717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800" b="1" dirty="0">
                <a:solidFill>
                  <a:srgbClr val="FF0000"/>
                </a:solidFill>
                <a:latin typeface="+mj-lt"/>
              </a:rPr>
              <a:t>Email by 31 May 2019</a:t>
            </a:r>
          </a:p>
          <a:p>
            <a:endParaRPr lang="en-NZ" sz="1800" b="1" u="sng" dirty="0">
              <a:latin typeface="+mj-lt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NZ" sz="1800" b="1" u="sng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Charities.queries@ird.govt.nz</a:t>
            </a:r>
            <a:endParaRPr lang="en-NZ" sz="1800" b="1" dirty="0">
              <a:latin typeface="+mj-lt"/>
            </a:endParaRPr>
          </a:p>
          <a:p>
            <a:endParaRPr lang="en-NZ" sz="1800" dirty="0">
              <a:latin typeface="+mj-lt"/>
            </a:endParaRPr>
          </a:p>
          <a:p>
            <a:r>
              <a:rPr lang="en-NZ" sz="1800" dirty="0">
                <a:latin typeface="+mj-lt"/>
              </a:rPr>
              <a:t>Subject: Charity Insights</a:t>
            </a:r>
          </a:p>
          <a:p>
            <a:endParaRPr lang="en-NZ" sz="1800" dirty="0">
              <a:latin typeface="+mj-lt"/>
            </a:endParaRPr>
          </a:p>
          <a:p>
            <a:r>
              <a:rPr lang="en-NZ" sz="1800" dirty="0">
                <a:latin typeface="+mj-lt"/>
              </a:rPr>
              <a:t>What is working well with Inland Revenue for your charity?</a:t>
            </a:r>
          </a:p>
          <a:p>
            <a:endParaRPr lang="en-NZ" sz="1800" dirty="0">
              <a:latin typeface="+mj-lt"/>
            </a:endParaRPr>
          </a:p>
          <a:p>
            <a:r>
              <a:rPr lang="en-NZ" sz="1800" dirty="0">
                <a:latin typeface="+mj-lt"/>
              </a:rPr>
              <a:t>What could Inland Revenue improve (operationally or through recommending a law change) for your charity?</a:t>
            </a:r>
          </a:p>
          <a:p>
            <a:endParaRPr lang="en-NZ" sz="1800" dirty="0">
              <a:latin typeface="+mn-lt"/>
            </a:endParaRPr>
          </a:p>
          <a:p>
            <a:endParaRPr lang="en-NZ" sz="1800" dirty="0">
              <a:latin typeface="+mn-lt"/>
            </a:endParaRPr>
          </a:p>
          <a:p>
            <a:endParaRPr lang="en-NZ" sz="1200" i="1" dirty="0">
              <a:solidFill>
                <a:srgbClr val="FF0000"/>
              </a:solidFill>
              <a:latin typeface="+mn-lt"/>
            </a:endParaRPr>
          </a:p>
          <a:p>
            <a:endParaRPr lang="en-NZ" sz="1800" i="1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4DB79-6BE8-435B-B7EB-FC3411487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32" y="2025880"/>
            <a:ext cx="3523185" cy="22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4087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- Teal - without I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D presentation 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N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AD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D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D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- Teal - without IR</Template>
  <TotalTime>6255</TotalTime>
  <Words>285</Words>
  <Application>Microsoft Office PowerPoint</Application>
  <PresentationFormat>On-screen Show (4:3)</PresentationFormat>
  <Paragraphs>97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Times New Roman</vt:lpstr>
      <vt:lpstr>Verdana</vt:lpstr>
      <vt:lpstr>Wingdings</vt:lpstr>
      <vt:lpstr>Presentation - Teal - without IR</vt:lpstr>
      <vt:lpstr>FUTURE OF CHARITIES &amp; TAX   FUTURE PROSPECTS FOR CHARITY LAW, ACCOUNTING AND REGULATION CONFERENCE 2019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Inland Revenue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Donaldson</dc:creator>
  <cp:lastModifiedBy>Sara OHara</cp:lastModifiedBy>
  <cp:revision>344</cp:revision>
  <cp:lastPrinted>2018-05-23T20:50:45Z</cp:lastPrinted>
  <dcterms:created xsi:type="dcterms:W3CDTF">2016-01-28T21:41:21Z</dcterms:created>
  <dcterms:modified xsi:type="dcterms:W3CDTF">2019-04-16T03:42:32Z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">
    <vt:lpwstr>IN CONFIDENCE</vt:lpwstr>
  </property>
  <property fmtid="{D5CDD505-2E9C-101B-9397-08002B2CF9AE}" pid="3" name="Classification_Endorsement">
    <vt:lpwstr/>
  </property>
  <property fmtid="{D5CDD505-2E9C-101B-9397-08002B2CF9AE}" pid="4" name="MSIP_Label_68eebd8b-c6d1-4b94-b904-d14fce421acd_Enabled">
    <vt:lpwstr>True</vt:lpwstr>
  </property>
  <property fmtid="{D5CDD505-2E9C-101B-9397-08002B2CF9AE}" pid="5" name="MSIP_Label_68eebd8b-c6d1-4b94-b904-d14fce421acd_SiteId">
    <vt:lpwstr>fb39e3e9-23a9-404e-93a2-b42a87d94f35</vt:lpwstr>
  </property>
  <property fmtid="{D5CDD505-2E9C-101B-9397-08002B2CF9AE}" pid="6" name="MSIP_Label_68eebd8b-c6d1-4b94-b904-d14fce421acd_Owner">
    <vt:lpwstr>stewart.donaldson@ird.govt.nz</vt:lpwstr>
  </property>
  <property fmtid="{D5CDD505-2E9C-101B-9397-08002B2CF9AE}" pid="7" name="MSIP_Label_68eebd8b-c6d1-4b94-b904-d14fce421acd_SetDate">
    <vt:lpwstr>2018-10-30T20:32:37.5966622Z</vt:lpwstr>
  </property>
  <property fmtid="{D5CDD505-2E9C-101B-9397-08002B2CF9AE}" pid="8" name="MSIP_Label_68eebd8b-c6d1-4b94-b904-d14fce421acd_Name">
    <vt:lpwstr>UNCLASSIFIED</vt:lpwstr>
  </property>
  <property fmtid="{D5CDD505-2E9C-101B-9397-08002B2CF9AE}" pid="9" name="MSIP_Label_68eebd8b-c6d1-4b94-b904-d14fce421acd_Application">
    <vt:lpwstr>Microsoft Azure Information Protection</vt:lpwstr>
  </property>
  <property fmtid="{D5CDD505-2E9C-101B-9397-08002B2CF9AE}" pid="10" name="MSIP_Label_68eebd8b-c6d1-4b94-b904-d14fce421acd_Extended_MSFT_Method">
    <vt:lpwstr>Manual</vt:lpwstr>
  </property>
  <property fmtid="{D5CDD505-2E9C-101B-9397-08002B2CF9AE}" pid="11" name="MSIP_Label_a4f106f2-aad1-42d5-aa61-96837420719b_Enabled">
    <vt:lpwstr>True</vt:lpwstr>
  </property>
  <property fmtid="{D5CDD505-2E9C-101B-9397-08002B2CF9AE}" pid="12" name="MSIP_Label_a4f106f2-aad1-42d5-aa61-96837420719b_SiteId">
    <vt:lpwstr>fb39e3e9-23a9-404e-93a2-b42a87d94f35</vt:lpwstr>
  </property>
  <property fmtid="{D5CDD505-2E9C-101B-9397-08002B2CF9AE}" pid="13" name="MSIP_Label_a4f106f2-aad1-42d5-aa61-96837420719b_Owner">
    <vt:lpwstr>stewart.donaldson@ird.govt.nz</vt:lpwstr>
  </property>
  <property fmtid="{D5CDD505-2E9C-101B-9397-08002B2CF9AE}" pid="14" name="MSIP_Label_a4f106f2-aad1-42d5-aa61-96837420719b_SetDate">
    <vt:lpwstr>2018-10-30T20:32:37.5966622Z</vt:lpwstr>
  </property>
  <property fmtid="{D5CDD505-2E9C-101B-9397-08002B2CF9AE}" pid="15" name="MSIP_Label_a4f106f2-aad1-42d5-aa61-96837420719b_Name">
    <vt:lpwstr>UNCLASSIFIED</vt:lpwstr>
  </property>
  <property fmtid="{D5CDD505-2E9C-101B-9397-08002B2CF9AE}" pid="16" name="MSIP_Label_a4f106f2-aad1-42d5-aa61-96837420719b_Application">
    <vt:lpwstr>Microsoft Azure Information Protection</vt:lpwstr>
  </property>
  <property fmtid="{D5CDD505-2E9C-101B-9397-08002B2CF9AE}" pid="17" name="MSIP_Label_a4f106f2-aad1-42d5-aa61-96837420719b_Parent">
    <vt:lpwstr>68eebd8b-c6d1-4b94-b904-d14fce421acd</vt:lpwstr>
  </property>
  <property fmtid="{D5CDD505-2E9C-101B-9397-08002B2CF9AE}" pid="18" name="MSIP_Label_a4f106f2-aad1-42d5-aa61-96837420719b_Extended_MSFT_Method">
    <vt:lpwstr>Manual</vt:lpwstr>
  </property>
  <property fmtid="{D5CDD505-2E9C-101B-9397-08002B2CF9AE}" pid="19" name="Sensitivity">
    <vt:lpwstr>UNCLASSIFIED UNCLASSIFIED</vt:lpwstr>
  </property>
</Properties>
</file>